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75" r:id="rId2"/>
    <p:sldId id="456" r:id="rId3"/>
    <p:sldId id="451" r:id="rId4"/>
    <p:sldId id="457" r:id="rId5"/>
    <p:sldId id="458" r:id="rId6"/>
    <p:sldId id="459" r:id="rId7"/>
    <p:sldId id="460" r:id="rId8"/>
    <p:sldId id="452" r:id="rId9"/>
    <p:sldId id="461" r:id="rId10"/>
    <p:sldId id="455" r:id="rId11"/>
    <p:sldId id="462" r:id="rId12"/>
    <p:sldId id="463" r:id="rId13"/>
    <p:sldId id="464" r:id="rId14"/>
    <p:sldId id="465" r:id="rId15"/>
    <p:sldId id="466" r:id="rId16"/>
    <p:sldId id="467" r:id="rId17"/>
    <p:sldId id="469" r:id="rId18"/>
    <p:sldId id="472" r:id="rId19"/>
    <p:sldId id="470" r:id="rId20"/>
    <p:sldId id="453" r:id="rId21"/>
    <p:sldId id="454" r:id="rId22"/>
    <p:sldId id="438" r:id="rId23"/>
    <p:sldId id="439" r:id="rId24"/>
    <p:sldId id="440" r:id="rId25"/>
    <p:sldId id="441" r:id="rId26"/>
    <p:sldId id="442" r:id="rId27"/>
    <p:sldId id="443" r:id="rId28"/>
    <p:sldId id="444" r:id="rId29"/>
    <p:sldId id="445" r:id="rId30"/>
    <p:sldId id="446" r:id="rId31"/>
    <p:sldId id="447" r:id="rId32"/>
    <p:sldId id="448" r:id="rId33"/>
    <p:sldId id="449" r:id="rId34"/>
    <p:sldId id="437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CA5C0E"/>
    <a:srgbClr val="009EC0"/>
    <a:srgbClr val="01B902"/>
    <a:srgbClr val="06C200"/>
    <a:srgbClr val="01FF3B"/>
    <a:srgbClr val="238BF3"/>
    <a:srgbClr val="0867BC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42"/>
    <p:restoredTop sz="94626"/>
  </p:normalViewPr>
  <p:slideViewPr>
    <p:cSldViewPr>
      <p:cViewPr varScale="1">
        <p:scale>
          <a:sx n="116" d="100"/>
          <a:sy n="116" d="100"/>
        </p:scale>
        <p:origin x="40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1918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Harry</c:v>
                </c:pt>
                <c:pt idx="1">
                  <c:v>Aiden</c:v>
                </c:pt>
                <c:pt idx="2">
                  <c:v>Mason</c:v>
                </c:pt>
                <c:pt idx="3">
                  <c:v>Donald</c:v>
                </c:pt>
                <c:pt idx="4">
                  <c:v>Walter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9896</c:v>
                </c:pt>
                <c:pt idx="1">
                  <c:v>0</c:v>
                </c:pt>
                <c:pt idx="2">
                  <c:v>116</c:v>
                </c:pt>
                <c:pt idx="3">
                  <c:v>9973</c:v>
                </c:pt>
                <c:pt idx="4">
                  <c:v>13338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rgbClr val="CA5C0E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1B33-5944-93E6-FAE2DF40E450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33DDEA5E-53BD-2241-8A3C-2C03F088DBCC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B33-5944-93E6-FAE2DF40E45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B453A95-C41C-3E41-BFD1-2C6C7F843D8A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B33-5944-93E6-FAE2DF40E4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Sheet1!$A$2:$A$6</c:f>
              <c:strCache>
                <c:ptCount val="5"/>
                <c:pt idx="0">
                  <c:v>Harry</c:v>
                </c:pt>
                <c:pt idx="1">
                  <c:v>Aiden</c:v>
                </c:pt>
                <c:pt idx="2">
                  <c:v>Mason</c:v>
                </c:pt>
                <c:pt idx="3">
                  <c:v>Donald</c:v>
                </c:pt>
                <c:pt idx="4">
                  <c:v>Walter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427</c:v>
                </c:pt>
                <c:pt idx="1">
                  <c:v>9979</c:v>
                </c:pt>
                <c:pt idx="2">
                  <c:v>12435</c:v>
                </c:pt>
                <c:pt idx="3">
                  <c:v>533</c:v>
                </c:pt>
                <c:pt idx="4">
                  <c:v>1303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33-5944-93E6-FAE2DF40E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1918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Mildred</c:v>
                </c:pt>
                <c:pt idx="1">
                  <c:v>Luna</c:v>
                </c:pt>
                <c:pt idx="2">
                  <c:v>Mia</c:v>
                </c:pt>
                <c:pt idx="3">
                  <c:v>Helen</c:v>
                </c:pt>
                <c:pt idx="4">
                  <c:v>Dorothy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17258</c:v>
                </c:pt>
                <c:pt idx="1">
                  <c:v>45</c:v>
                </c:pt>
                <c:pt idx="2">
                  <c:v>0</c:v>
                </c:pt>
                <c:pt idx="3">
                  <c:v>36148</c:v>
                </c:pt>
                <c:pt idx="4">
                  <c:v>32032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rgbClr val="CA5C0E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1B33-5944-93E6-FAE2DF40E450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33DDEA5E-53BD-2241-8A3C-2C03F088DBCC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B33-5944-93E6-FAE2DF40E45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B453A95-C41C-3E41-BFD1-2C6C7F843D8A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B33-5944-93E6-FAE2DF40E4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Sheet1!$A$2:$A$6</c:f>
              <c:strCache>
                <c:ptCount val="5"/>
                <c:pt idx="0">
                  <c:v>Mildred</c:v>
                </c:pt>
                <c:pt idx="1">
                  <c:v>Luna</c:v>
                </c:pt>
                <c:pt idx="2">
                  <c:v>Mia</c:v>
                </c:pt>
                <c:pt idx="3">
                  <c:v>Helen</c:v>
                </c:pt>
                <c:pt idx="4">
                  <c:v>Dorothy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93</c:v>
                </c:pt>
                <c:pt idx="1">
                  <c:v>6897</c:v>
                </c:pt>
                <c:pt idx="2">
                  <c:v>12642</c:v>
                </c:pt>
                <c:pt idx="3">
                  <c:v>745</c:v>
                </c:pt>
                <c:pt idx="4">
                  <c:v>517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33-5944-93E6-FAE2DF40E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1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Israel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Top 9 women’s names</c:v>
                </c:pt>
                <c:pt idx="1">
                  <c:v>Top 2 women’s names:
Mary and Salome</c:v>
                </c:pt>
                <c:pt idx="2">
                  <c:v>Top 9 men’s names</c:v>
                </c:pt>
                <c:pt idx="3">
                  <c:v>Top 2 men’s names:
Simon and Joseph</c:v>
                </c:pt>
              </c:strCache>
            </c:strRef>
          </c:cat>
          <c:val>
            <c:numRef>
              <c:f>Sheet1!$B$2:$B$5</c:f>
              <c:numCache>
                <c:formatCode>0.00%</c:formatCode>
                <c:ptCount val="4"/>
                <c:pt idx="0">
                  <c:v>0.497</c:v>
                </c:pt>
                <c:pt idx="1">
                  <c:v>0.28599999999999998</c:v>
                </c:pt>
                <c:pt idx="2">
                  <c:v>0.41499999999999998</c:v>
                </c:pt>
                <c:pt idx="3">
                  <c:v>0.156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Gospels/Acts</c:v>
                </c:pt>
              </c:strCache>
            </c:strRef>
          </c:tx>
          <c:spPr>
            <a:solidFill>
              <a:srgbClr val="CA5C0E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1B33-5944-93E6-FAE2DF40E450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33DDEA5E-53BD-2241-8A3C-2C03F088DBCC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B33-5944-93E6-FAE2DF40E45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B453A95-C41C-3E41-BFD1-2C6C7F843D8A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B33-5944-93E6-FAE2DF40E4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Sheet1!$A$2:$A$5</c:f>
              <c:strCache>
                <c:ptCount val="4"/>
                <c:pt idx="0">
                  <c:v>Top 9 women’s names</c:v>
                </c:pt>
                <c:pt idx="1">
                  <c:v>Top 2 women’s names:
Mary and Salome</c:v>
                </c:pt>
                <c:pt idx="2">
                  <c:v>Top 9 men’s names</c:v>
                </c:pt>
                <c:pt idx="3">
                  <c:v>Top 2 men’s names:
Simon and Joseph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>
                  <c:v>0.61099999999999999</c:v>
                </c:pt>
                <c:pt idx="1">
                  <c:v>0.38900000000000001</c:v>
                </c:pt>
                <c:pt idx="2">
                  <c:v>0.40300000000000002</c:v>
                </c:pt>
                <c:pt idx="3">
                  <c:v>0.182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33-5944-93E6-FAE2DF40E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0.00%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Place Names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Sheet1!$A$2:$A$10</c:f>
              <c:strCache>
                <c:ptCount val="9"/>
                <c:pt idx="0">
                  <c:v>Matthew</c:v>
                </c:pt>
                <c:pt idx="1">
                  <c:v>Mark</c:v>
                </c:pt>
                <c:pt idx="2">
                  <c:v>Luke</c:v>
                </c:pt>
                <c:pt idx="3">
                  <c:v>John</c:v>
                </c:pt>
                <c:pt idx="4">
                  <c:v>Philip</c:v>
                </c:pt>
                <c:pt idx="5">
                  <c:v>Thomas</c:v>
                </c:pt>
                <c:pt idx="6">
                  <c:v>Judas</c:v>
                </c:pt>
                <c:pt idx="7">
                  <c:v>Peter</c:v>
                </c:pt>
                <c:pt idx="8">
                  <c:v>Mary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90</c:v>
                </c:pt>
                <c:pt idx="1">
                  <c:v>57</c:v>
                </c:pt>
                <c:pt idx="2">
                  <c:v>97</c:v>
                </c:pt>
                <c:pt idx="3">
                  <c:v>78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2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2"/>
        <c:overlap val="1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media/image1.jp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11/7/20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097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1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2324482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11/7/20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12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Undesigned Coincidences in the Gospels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Dorothy</a:t>
            </a:r>
          </a:p>
        </p:txBody>
      </p:sp>
    </p:spTree>
    <p:extLst>
      <p:ext uri="{BB962C8B-B14F-4D97-AF65-F5344CB8AC3E}">
        <p14:creationId xmlns:p14="http://schemas.microsoft.com/office/powerpoint/2010/main" val="1700735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Donald</a:t>
            </a:r>
          </a:p>
        </p:txBody>
      </p:sp>
    </p:spTree>
    <p:extLst>
      <p:ext uri="{BB962C8B-B14F-4D97-AF65-F5344CB8AC3E}">
        <p14:creationId xmlns:p14="http://schemas.microsoft.com/office/powerpoint/2010/main" val="4143026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921841"/>
          <a:ext cx="8229600" cy="5631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Male Names</a:t>
            </a:r>
          </a:p>
        </p:txBody>
      </p:sp>
    </p:spTree>
    <p:extLst>
      <p:ext uri="{BB962C8B-B14F-4D97-AF65-F5344CB8AC3E}">
        <p14:creationId xmlns:p14="http://schemas.microsoft.com/office/powerpoint/2010/main" val="937249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921841"/>
          <a:ext cx="8229600" cy="5631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Female Names</a:t>
            </a:r>
          </a:p>
        </p:txBody>
      </p:sp>
    </p:spTree>
    <p:extLst>
      <p:ext uri="{BB962C8B-B14F-4D97-AF65-F5344CB8AC3E}">
        <p14:creationId xmlns:p14="http://schemas.microsoft.com/office/powerpoint/2010/main" val="777093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921841"/>
          <a:ext cx="8229600" cy="56313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People Names (in the 1</a:t>
            </a:r>
            <a:r>
              <a:rPr lang="en-US" sz="4400" b="1" baseline="30000" dirty="0"/>
              <a:t>st</a:t>
            </a:r>
            <a:r>
              <a:rPr lang="en-US" sz="4400" b="1" dirty="0"/>
              <a:t> century)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FE7EBA-CEA6-3144-9F0B-F2A2F9F5A486}"/>
              </a:ext>
            </a:extLst>
          </p:cNvPr>
          <p:cNvSpPr/>
          <p:nvPr/>
        </p:nvSpPr>
        <p:spPr>
          <a:xfrm>
            <a:off x="304800" y="990600"/>
            <a:ext cx="6705600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E78417-4357-EC49-A506-ABB6CD27AC04}"/>
              </a:ext>
            </a:extLst>
          </p:cNvPr>
          <p:cNvSpPr/>
          <p:nvPr/>
        </p:nvSpPr>
        <p:spPr>
          <a:xfrm>
            <a:off x="335096" y="2455820"/>
            <a:ext cx="67056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3B471-C631-2542-89E8-1C6235671E94}"/>
              </a:ext>
            </a:extLst>
          </p:cNvPr>
          <p:cNvSpPr/>
          <p:nvPr/>
        </p:nvSpPr>
        <p:spPr>
          <a:xfrm>
            <a:off x="335096" y="3737520"/>
            <a:ext cx="6827704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FA9BAD-37EC-2D43-A0E8-5C451BE476D5}"/>
              </a:ext>
            </a:extLst>
          </p:cNvPr>
          <p:cNvSpPr/>
          <p:nvPr/>
        </p:nvSpPr>
        <p:spPr>
          <a:xfrm>
            <a:off x="335096" y="5185320"/>
            <a:ext cx="6705600" cy="144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476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  <p:bldP spid="2" grpId="0" animBg="1"/>
      <p:bldP spid="5" grpId="0" animBg="1"/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838200"/>
          <a:ext cx="8229600" cy="571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Number of Place Names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5E0F529-9B3B-924E-8183-09C70690325C}"/>
              </a:ext>
            </a:extLst>
          </p:cNvPr>
          <p:cNvGrpSpPr/>
          <p:nvPr/>
        </p:nvGrpSpPr>
        <p:grpSpPr>
          <a:xfrm>
            <a:off x="454776" y="929282"/>
            <a:ext cx="8232024" cy="3033118"/>
            <a:chOff x="454776" y="929282"/>
            <a:chExt cx="8232024" cy="3033118"/>
          </a:xfrm>
        </p:grpSpPr>
        <p:sp>
          <p:nvSpPr>
            <p:cNvPr id="5" name="Double Bracket 4">
              <a:extLst>
                <a:ext uri="{FF2B5EF4-FFF2-40B4-BE49-F238E27FC236}">
                  <a16:creationId xmlns:a16="http://schemas.microsoft.com/office/drawing/2014/main" id="{A1F29C59-3878-3442-A145-F8C2EA107496}"/>
                </a:ext>
              </a:extLst>
            </p:cNvPr>
            <p:cNvSpPr/>
            <p:nvPr/>
          </p:nvSpPr>
          <p:spPr>
            <a:xfrm>
              <a:off x="454776" y="929282"/>
              <a:ext cx="7274217" cy="3033118"/>
            </a:xfrm>
            <a:prstGeom prst="bracketPair">
              <a:avLst>
                <a:gd name="adj" fmla="val 9403"/>
              </a:avLst>
            </a:prstGeom>
            <a:ln w="25400">
              <a:solidFill>
                <a:srgbClr val="CA5C0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FA08CB5-F416-034F-ADA7-37EA70EC7361}"/>
                </a:ext>
              </a:extLst>
            </p:cNvPr>
            <p:cNvSpPr txBox="1"/>
            <p:nvPr/>
          </p:nvSpPr>
          <p:spPr>
            <a:xfrm>
              <a:off x="7753531" y="2122675"/>
              <a:ext cx="93326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CA5C0E"/>
                  </a:solidFill>
                </a:rPr>
                <a:t>False</a:t>
              </a:r>
            </a:p>
            <a:p>
              <a:r>
                <a:rPr lang="en-US" b="1" dirty="0">
                  <a:solidFill>
                    <a:srgbClr val="CA5C0E"/>
                  </a:solidFill>
                </a:rPr>
                <a:t>Gospels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12F2635-3DCF-214A-B32D-A5A96CAE4A87}"/>
              </a:ext>
            </a:extLst>
          </p:cNvPr>
          <p:cNvGrpSpPr/>
          <p:nvPr/>
        </p:nvGrpSpPr>
        <p:grpSpPr>
          <a:xfrm>
            <a:off x="457200" y="4038600"/>
            <a:ext cx="8416638" cy="2438400"/>
            <a:chOff x="457200" y="4038600"/>
            <a:chExt cx="8416638" cy="2438400"/>
          </a:xfrm>
        </p:grpSpPr>
        <p:sp>
          <p:nvSpPr>
            <p:cNvPr id="8" name="Double Bracket 7">
              <a:extLst>
                <a:ext uri="{FF2B5EF4-FFF2-40B4-BE49-F238E27FC236}">
                  <a16:creationId xmlns:a16="http://schemas.microsoft.com/office/drawing/2014/main" id="{EDD8D8BA-1F3B-334C-9663-0D422F088989}"/>
                </a:ext>
              </a:extLst>
            </p:cNvPr>
            <p:cNvSpPr/>
            <p:nvPr/>
          </p:nvSpPr>
          <p:spPr>
            <a:xfrm>
              <a:off x="457200" y="4038600"/>
              <a:ext cx="7274217" cy="2438400"/>
            </a:xfrm>
            <a:prstGeom prst="bracketPair">
              <a:avLst>
                <a:gd name="adj" fmla="val 11662"/>
              </a:avLst>
            </a:prstGeom>
            <a:ln w="25400"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C0E8ACA-9A83-BB4B-855D-A233DFE4E7A3}"/>
                </a:ext>
              </a:extLst>
            </p:cNvPr>
            <p:cNvSpPr txBox="1"/>
            <p:nvPr/>
          </p:nvSpPr>
          <p:spPr>
            <a:xfrm>
              <a:off x="7753531" y="4934634"/>
              <a:ext cx="11203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009EC0"/>
                  </a:solidFill>
                </a:rPr>
                <a:t>Authentic</a:t>
              </a:r>
            </a:p>
            <a:p>
              <a:r>
                <a:rPr lang="en-US" b="1" dirty="0">
                  <a:solidFill>
                    <a:srgbClr val="009EC0"/>
                  </a:solidFill>
                </a:rPr>
                <a:t>Gospels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89C39EC4-4D95-3348-968E-2AD5F59818C8}"/>
              </a:ext>
            </a:extLst>
          </p:cNvPr>
          <p:cNvSpPr/>
          <p:nvPr/>
        </p:nvSpPr>
        <p:spPr>
          <a:xfrm>
            <a:off x="228600" y="921841"/>
            <a:ext cx="1183983" cy="56313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93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9A8B4CD-67A9-BF48-AE1B-AD69D4C0137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9144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33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7" r="5787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“﻿</a:t>
            </a:r>
            <a:r>
              <a:rPr lang="en-US" sz="3200" dirty="0" err="1"/>
              <a:t>Undesignedness</a:t>
            </a:r>
            <a:r>
              <a:rPr lang="en-US" sz="3200" dirty="0"/>
              <a:t> must be apparent in the coincidences, or they are not to the purpose.</a:t>
            </a:r>
            <a:r>
              <a:rPr lang="en-US" sz="2800" dirty="0"/>
              <a:t>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JAMES JOHN BLUNT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Undesigned Coincidences in the New Testament, Acts and Josephus (page 2)</a:t>
            </a:r>
          </a:p>
        </p:txBody>
      </p:sp>
    </p:spTree>
    <p:extLst>
      <p:ext uri="{BB962C8B-B14F-4D97-AF65-F5344CB8AC3E}">
        <p14:creationId xmlns:p14="http://schemas.microsoft.com/office/powerpoint/2010/main" val="393868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48148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1" b="3321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“﻿It is not necessary that any fact be proved by direct evidence. </a:t>
            </a:r>
            <a:r>
              <a:rPr lang="en-US" sz="2800" b="1" dirty="0">
                <a:highlight>
                  <a:srgbClr val="C00002"/>
                </a:highlight>
              </a:rPr>
              <a:t>You may consider both direct evidence and circumstantial evidence</a:t>
            </a:r>
            <a:r>
              <a:rPr lang="en-US" sz="2800" dirty="0"/>
              <a:t> as proof.”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INDIANA JURY INSTRUCTIONS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Instruction No. 12.0100</a:t>
            </a:r>
          </a:p>
        </p:txBody>
      </p:sp>
    </p:spTree>
    <p:extLst>
      <p:ext uri="{BB962C8B-B14F-4D97-AF65-F5344CB8AC3E}">
        <p14:creationId xmlns:p14="http://schemas.microsoft.com/office/powerpoint/2010/main" val="70287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11111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1" t="1149" r="27933" b="12644"/>
          <a:stretch/>
        </p:blipFill>
        <p:spPr bwMode="auto">
          <a:xfrm>
            <a:off x="4322468" y="10"/>
            <a:ext cx="4821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dirty="0"/>
              <a:t>“﻿ Circumstantial evidence … may </a:t>
            </a:r>
            <a:r>
              <a:rPr lang="en-US" sz="2900" b="1" dirty="0">
                <a:highlight>
                  <a:srgbClr val="C00002"/>
                </a:highlight>
              </a:rPr>
              <a:t>have an advantage because it comes from several different sources</a:t>
            </a:r>
            <a:r>
              <a:rPr lang="en-US" sz="2900" dirty="0"/>
              <a:t>, which can be used as a check on each other.”</a:t>
            </a:r>
            <a:endParaRPr lang="en-US" sz="29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4" y="5045093"/>
            <a:ext cx="3747186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CRIMINAL MODEL JURY INSTRUCTIONS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2.240 DIRECT AND CIRCUMSTANTIAL EVIDENCE</a:t>
            </a:r>
          </a:p>
        </p:txBody>
      </p:sp>
    </p:spTree>
    <p:extLst>
      <p:ext uri="{BB962C8B-B14F-4D97-AF65-F5344CB8AC3E}">
        <p14:creationId xmlns:p14="http://schemas.microsoft.com/office/powerpoint/2010/main" val="4171602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6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11111E-6 " pathEditMode="relative" rAng="0" ptsTypes="AA">
                                      <p:cBhvr>
                                        <p:cTn id="2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Walter</a:t>
            </a:r>
          </a:p>
        </p:txBody>
      </p:sp>
    </p:spTree>
    <p:extLst>
      <p:ext uri="{BB962C8B-B14F-4D97-AF65-F5344CB8AC3E}">
        <p14:creationId xmlns:p14="http://schemas.microsoft.com/office/powerpoint/2010/main" val="22837658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7" r="34866"/>
          <a:stretch/>
        </p:blipFill>
        <p:spPr bwMode="auto">
          <a:xfrm flipH="1"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“﻿An undesigned coincidence is a </a:t>
            </a:r>
            <a:r>
              <a:rPr lang="en-US" sz="2600" b="1" dirty="0">
                <a:highlight>
                  <a:srgbClr val="C00002"/>
                </a:highlight>
              </a:rPr>
              <a:t>notable connection between two or more accounts or texts that doesn’t seem to have been planned</a:t>
            </a:r>
            <a:r>
              <a:rPr lang="en-US" sz="2600" dirty="0"/>
              <a:t> by the person or people giving the accounts.”</a:t>
            </a:r>
            <a:endParaRPr lang="en-US" sz="2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LYDIA MCGREW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Hidden In Plain View</a:t>
            </a:r>
          </a:p>
        </p:txBody>
      </p:sp>
    </p:spTree>
    <p:extLst>
      <p:ext uri="{BB962C8B-B14F-4D97-AF65-F5344CB8AC3E}">
        <p14:creationId xmlns:p14="http://schemas.microsoft.com/office/powerpoint/2010/main" val="81126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89 L -1.38889E-6 3.33333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7" r="34866"/>
          <a:stretch/>
        </p:blipFill>
        <p:spPr bwMode="auto">
          <a:xfrm flipH="1"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“﻿Despite their apparent independence, the items </a:t>
            </a:r>
            <a:r>
              <a:rPr lang="en-US" sz="2600" b="1" dirty="0">
                <a:highlight>
                  <a:srgbClr val="C00002"/>
                </a:highlight>
              </a:rPr>
              <a:t>fit together like pieces of a puzzle</a:t>
            </a:r>
            <a:r>
              <a:rPr lang="en-US" sz="2600" dirty="0"/>
              <a:t>.”</a:t>
            </a:r>
            <a:endParaRPr lang="en-US" sz="2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LYDIA MCGREW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Hidden In Plain View</a:t>
            </a:r>
          </a:p>
        </p:txBody>
      </p:sp>
    </p:spTree>
    <p:extLst>
      <p:ext uri="{BB962C8B-B14F-4D97-AF65-F5344CB8AC3E}">
        <p14:creationId xmlns:p14="http://schemas.microsoft.com/office/powerpoint/2010/main" val="252574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5.55112E-17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Jesus wash the disciples' feet (read John 13:1-15)?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“cup” is Jesus talking about in John 18:10-11?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39643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Jesus says that his servants will not fight (John 18:36). However, John also records that Jesus’ disciples fought with those that came to arrest him (John 18:10-11).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484422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would Jesus repeatedly ask Peter “do you love me more than these” in John 21:15-17?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22879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were “many coming and going” in Mark 6:30-31?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471593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Jesus makes a point in Luke 22:25-27 that the one who serves is greater than the one who “reclines at the table.”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0421540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Jesus tells Pilate that he is the king. Why would Pilate want to let him go given that looks like an act of sedition?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8480066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Mark says that Joseph of Arimathea “took courage” to ask Pilate for the body. Why was he considered courageous?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757257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Mia</a:t>
            </a:r>
          </a:p>
        </p:txBody>
      </p:sp>
    </p:spTree>
    <p:extLst>
      <p:ext uri="{BB962C8B-B14F-4D97-AF65-F5344CB8AC3E}">
        <p14:creationId xmlns:p14="http://schemas.microsoft.com/office/powerpoint/2010/main" val="1374355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Mark 6:7 says that Jesus sent out his disciples “two by two”. Why might this be significant?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701677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Herod spoke to his servants about Jesus; how might Luke have found out about this conversation?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5595316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did there just so happen to be a nearby tomb for Jesus? 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4681573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Jesus ask Philip where to find food in </a:t>
            </a:r>
            <a:r>
              <a:rPr lang="en-US"/>
              <a:t>John 6:1-5?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443671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2C36167-53C7-724E-BADF-EFCB461DEEF7}"/>
              </a:ext>
            </a:extLst>
          </p:cNvPr>
          <p:cNvSpPr/>
          <p:nvPr/>
        </p:nvSpPr>
        <p:spPr>
          <a:xfrm>
            <a:off x="3691568" y="2667000"/>
            <a:ext cx="1524000" cy="914400"/>
          </a:xfrm>
          <a:prstGeom prst="roundRect">
            <a:avLst>
              <a:gd name="adj" fmla="val 2906"/>
            </a:avLst>
          </a:prstGeom>
          <a:solidFill>
            <a:srgbClr val="009EC0"/>
          </a:solidFill>
          <a:ln>
            <a:solidFill>
              <a:srgbClr val="009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b="1" dirty="0"/>
              <a:t>Synoptics</a:t>
            </a:r>
            <a:br>
              <a:rPr lang="en-US" sz="2000" dirty="0"/>
            </a:br>
            <a:r>
              <a:rPr lang="en-US" sz="1600" dirty="0"/>
              <a:t>(Matthew, Mark, Luke)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7C325E5-0314-E449-A5C7-797CBE90AD59}"/>
              </a:ext>
            </a:extLst>
          </p:cNvPr>
          <p:cNvSpPr/>
          <p:nvPr/>
        </p:nvSpPr>
        <p:spPr>
          <a:xfrm>
            <a:off x="152400" y="2667000"/>
            <a:ext cx="1524000" cy="914400"/>
          </a:xfrm>
          <a:prstGeom prst="roundRect">
            <a:avLst>
              <a:gd name="adj" fmla="val 2906"/>
            </a:avLst>
          </a:prstGeom>
          <a:solidFill>
            <a:srgbClr val="009EC0"/>
          </a:solidFill>
          <a:ln>
            <a:solidFill>
              <a:srgbClr val="009E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b="1" dirty="0"/>
              <a:t>John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D7B70C-1E22-094A-816D-C9264E843E4D}"/>
              </a:ext>
            </a:extLst>
          </p:cNvPr>
          <p:cNvGrpSpPr/>
          <p:nvPr/>
        </p:nvGrpSpPr>
        <p:grpSpPr>
          <a:xfrm>
            <a:off x="862531" y="232265"/>
            <a:ext cx="3861869" cy="2399849"/>
            <a:chOff x="914400" y="232265"/>
            <a:chExt cx="3861869" cy="239984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0F78E6-572C-0E4A-85D9-8F081F05DD35}"/>
                </a:ext>
              </a:extLst>
            </p:cNvPr>
            <p:cNvSpPr txBox="1"/>
            <p:nvPr/>
          </p:nvSpPr>
          <p:spPr>
            <a:xfrm>
              <a:off x="1524001" y="232265"/>
              <a:ext cx="3124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Questions 5-8</a:t>
              </a:r>
            </a:p>
            <a:p>
              <a:r>
                <a:rPr lang="en-US" dirty="0"/>
                <a:t>John explaining the Synoptics</a:t>
              </a:r>
            </a:p>
          </p:txBody>
        </p:sp>
        <p:sp>
          <p:nvSpPr>
            <p:cNvPr id="16" name="U-Turn Arrow 15">
              <a:extLst>
                <a:ext uri="{FF2B5EF4-FFF2-40B4-BE49-F238E27FC236}">
                  <a16:creationId xmlns:a16="http://schemas.microsoft.com/office/drawing/2014/main" id="{1B9DAB64-1FD6-3743-ADA9-84164B10D9C7}"/>
                </a:ext>
              </a:extLst>
            </p:cNvPr>
            <p:cNvSpPr/>
            <p:nvPr/>
          </p:nvSpPr>
          <p:spPr>
            <a:xfrm>
              <a:off x="914400" y="914401"/>
              <a:ext cx="3861869" cy="1717713"/>
            </a:xfrm>
            <a:prstGeom prst="uturnArrow">
              <a:avLst>
                <a:gd name="adj1" fmla="val 11531"/>
                <a:gd name="adj2" fmla="val 11531"/>
                <a:gd name="adj3" fmla="val 11532"/>
                <a:gd name="adj4" fmla="val 43750"/>
                <a:gd name="adj5" fmla="val 100000"/>
              </a:avLst>
            </a:prstGeom>
            <a:solidFill>
              <a:srgbClr val="CA5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9EC0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A6F2E2B-0A6D-9542-AD80-F06D0D10C611}"/>
              </a:ext>
            </a:extLst>
          </p:cNvPr>
          <p:cNvGrpSpPr/>
          <p:nvPr/>
        </p:nvGrpSpPr>
        <p:grpSpPr>
          <a:xfrm>
            <a:off x="770032" y="3616286"/>
            <a:ext cx="3878169" cy="2398930"/>
            <a:chOff x="770032" y="3616286"/>
            <a:chExt cx="3878169" cy="2398930"/>
          </a:xfrm>
        </p:grpSpPr>
        <p:sp>
          <p:nvSpPr>
            <p:cNvPr id="14" name="U-Turn Arrow 13">
              <a:extLst>
                <a:ext uri="{FF2B5EF4-FFF2-40B4-BE49-F238E27FC236}">
                  <a16:creationId xmlns:a16="http://schemas.microsoft.com/office/drawing/2014/main" id="{EB82AF5E-B628-4040-9455-BFF02FF0A79D}"/>
                </a:ext>
              </a:extLst>
            </p:cNvPr>
            <p:cNvSpPr/>
            <p:nvPr/>
          </p:nvSpPr>
          <p:spPr>
            <a:xfrm rot="10800000">
              <a:off x="770032" y="3616286"/>
              <a:ext cx="3861869" cy="1717713"/>
            </a:xfrm>
            <a:prstGeom prst="uturnArrow">
              <a:avLst>
                <a:gd name="adj1" fmla="val 11531"/>
                <a:gd name="adj2" fmla="val 11531"/>
                <a:gd name="adj3" fmla="val 11532"/>
                <a:gd name="adj4" fmla="val 43750"/>
                <a:gd name="adj5" fmla="val 100000"/>
              </a:avLst>
            </a:prstGeom>
            <a:solidFill>
              <a:srgbClr val="CA5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9EC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B2993D0-445E-0E41-9BC9-1AF2ABEFC585}"/>
                </a:ext>
              </a:extLst>
            </p:cNvPr>
            <p:cNvSpPr txBox="1"/>
            <p:nvPr/>
          </p:nvSpPr>
          <p:spPr>
            <a:xfrm>
              <a:off x="1524000" y="5368885"/>
              <a:ext cx="3124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Questions 1-4</a:t>
              </a:r>
            </a:p>
            <a:p>
              <a:r>
                <a:rPr lang="en-US" dirty="0"/>
                <a:t>Synoptics explaining John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4BD857E-FA21-5541-85AB-F9CC04F938AE}"/>
              </a:ext>
            </a:extLst>
          </p:cNvPr>
          <p:cNvGrpSpPr/>
          <p:nvPr/>
        </p:nvGrpSpPr>
        <p:grpSpPr>
          <a:xfrm>
            <a:off x="5249536" y="2819400"/>
            <a:ext cx="3970665" cy="744557"/>
            <a:chOff x="5249536" y="2819400"/>
            <a:chExt cx="3970665" cy="744557"/>
          </a:xfrm>
        </p:grpSpPr>
        <p:sp>
          <p:nvSpPr>
            <p:cNvPr id="4" name="U-Turn Arrow 3">
              <a:extLst>
                <a:ext uri="{FF2B5EF4-FFF2-40B4-BE49-F238E27FC236}">
                  <a16:creationId xmlns:a16="http://schemas.microsoft.com/office/drawing/2014/main" id="{7E1F2712-56D4-0947-BBD5-29596A2EDC05}"/>
                </a:ext>
              </a:extLst>
            </p:cNvPr>
            <p:cNvSpPr/>
            <p:nvPr/>
          </p:nvSpPr>
          <p:spPr>
            <a:xfrm rot="5400000">
              <a:off x="5258257" y="2810679"/>
              <a:ext cx="744557" cy="762000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43750"/>
                <a:gd name="adj5" fmla="val 100000"/>
              </a:avLst>
            </a:prstGeom>
            <a:solidFill>
              <a:srgbClr val="CA5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9EC0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01BD151-606E-D04E-AF9B-32FA0492C464}"/>
                </a:ext>
              </a:extLst>
            </p:cNvPr>
            <p:cNvSpPr txBox="1"/>
            <p:nvPr/>
          </p:nvSpPr>
          <p:spPr>
            <a:xfrm>
              <a:off x="6096000" y="2819400"/>
              <a:ext cx="3124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Questions 9-12</a:t>
              </a:r>
            </a:p>
            <a:p>
              <a:r>
                <a:rPr lang="en-US" dirty="0"/>
                <a:t>Synoptics explain each other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4048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Harry</a:t>
            </a:r>
          </a:p>
        </p:txBody>
      </p:sp>
    </p:spTree>
    <p:extLst>
      <p:ext uri="{BB962C8B-B14F-4D97-AF65-F5344CB8AC3E}">
        <p14:creationId xmlns:p14="http://schemas.microsoft.com/office/powerpoint/2010/main" val="880004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Aiden</a:t>
            </a:r>
          </a:p>
        </p:txBody>
      </p:sp>
    </p:spTree>
    <p:extLst>
      <p:ext uri="{BB962C8B-B14F-4D97-AF65-F5344CB8AC3E}">
        <p14:creationId xmlns:p14="http://schemas.microsoft.com/office/powerpoint/2010/main" val="3736379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Luna</a:t>
            </a:r>
          </a:p>
        </p:txBody>
      </p:sp>
    </p:spTree>
    <p:extLst>
      <p:ext uri="{BB962C8B-B14F-4D97-AF65-F5344CB8AC3E}">
        <p14:creationId xmlns:p14="http://schemas.microsoft.com/office/powerpoint/2010/main" val="736502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Helen</a:t>
            </a:r>
          </a:p>
        </p:txBody>
      </p:sp>
    </p:spTree>
    <p:extLst>
      <p:ext uri="{BB962C8B-B14F-4D97-AF65-F5344CB8AC3E}">
        <p14:creationId xmlns:p14="http://schemas.microsoft.com/office/powerpoint/2010/main" val="1056883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Mildred</a:t>
            </a:r>
          </a:p>
        </p:txBody>
      </p:sp>
    </p:spTree>
    <p:extLst>
      <p:ext uri="{BB962C8B-B14F-4D97-AF65-F5344CB8AC3E}">
        <p14:creationId xmlns:p14="http://schemas.microsoft.com/office/powerpoint/2010/main" val="1216699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7200" dirty="0"/>
              <a:t>Mason</a:t>
            </a:r>
          </a:p>
        </p:txBody>
      </p:sp>
    </p:spTree>
    <p:extLst>
      <p:ext uri="{BB962C8B-B14F-4D97-AF65-F5344CB8AC3E}">
        <p14:creationId xmlns:p14="http://schemas.microsoft.com/office/powerpoint/2010/main" val="1182984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1180</TotalTime>
  <Words>488</Words>
  <Application>Microsoft Macintosh PowerPoint</Application>
  <PresentationFormat>On-screen Show (4:3)</PresentationFormat>
  <Paragraphs>75</Paragraphs>
  <Slides>34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Avenir Book</vt:lpstr>
      <vt:lpstr>Calibri</vt:lpstr>
      <vt:lpstr>Gabriola</vt:lpstr>
      <vt:lpstr>Office Theme</vt:lpstr>
      <vt:lpstr>APOLOGETICS</vt:lpstr>
      <vt:lpstr>Walter</vt:lpstr>
      <vt:lpstr>Mia</vt:lpstr>
      <vt:lpstr>Harry</vt:lpstr>
      <vt:lpstr>Aiden</vt:lpstr>
      <vt:lpstr>Luna</vt:lpstr>
      <vt:lpstr>Helen</vt:lpstr>
      <vt:lpstr>Mildred</vt:lpstr>
      <vt:lpstr>Mason</vt:lpstr>
      <vt:lpstr>Dorothy</vt:lpstr>
      <vt:lpstr>Donald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did Jesus wash the disciples' feet (read John 13:1-15)?</vt:lpstr>
      <vt:lpstr>What “cup” is Jesus talking about in John 18:10-11?</vt:lpstr>
      <vt:lpstr>Jesus says that his servants will not fight (John 18:36). However, John also records that Jesus’ disciples fought with those that came to arrest him (John 18:10-11).</vt:lpstr>
      <vt:lpstr>Why would Jesus repeatedly ask Peter “do you love me more than these” in John 21:15-17?</vt:lpstr>
      <vt:lpstr>Why were “many coming and going” in Mark 6:30-31?</vt:lpstr>
      <vt:lpstr>Jesus makes a point in Luke 22:25-27 that the one who serves is greater than the one who “reclines at the table.”</vt:lpstr>
      <vt:lpstr>Jesus tells Pilate that he is the king. Why would Pilate want to let him go given that looks like an act of sedition?</vt:lpstr>
      <vt:lpstr>Mark says that Joseph of Arimathea “took courage” to ask Pilate for the body. Why was he considered courageous?</vt:lpstr>
      <vt:lpstr>Mark 6:7 says that Jesus sent out his disciples “two by two”. Why might this be significant?</vt:lpstr>
      <vt:lpstr>Herod spoke to his servants about Jesus; how might Luke have found out about this conversation?</vt:lpstr>
      <vt:lpstr>How did there just so happen to be a nearby tomb for Jesus?  </vt:lpstr>
      <vt:lpstr>Why did Jesus ask Philip where to find food in John 6:1-5?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104</cp:revision>
  <dcterms:created xsi:type="dcterms:W3CDTF">2010-07-14T22:15:37Z</dcterms:created>
  <dcterms:modified xsi:type="dcterms:W3CDTF">2020-11-08T05:12:36Z</dcterms:modified>
</cp:coreProperties>
</file>

<file path=docProps/thumbnail.jpeg>
</file>